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2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7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2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2" r:id="rId6"/>
    <p:sldLayoutId id="2147483888" r:id="rId7"/>
    <p:sldLayoutId id="2147483889" r:id="rId8"/>
    <p:sldLayoutId id="2147483890" r:id="rId9"/>
    <p:sldLayoutId id="2147483891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D572980-FB84-8C29-1FAC-FAC5ECE2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ave line design">
            <a:extLst>
              <a:ext uri="{FF2B5EF4-FFF2-40B4-BE49-F238E27FC236}">
                <a16:creationId xmlns:a16="http://schemas.microsoft.com/office/drawing/2014/main" id="{7BC70565-FDDA-0079-4AE5-74601E2744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161" b="10840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AD8069-01D3-5E8F-163D-B2679CA9B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622807"/>
            <a:ext cx="7588155" cy="223626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Rumford Motor Inn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400 Newport Avenue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East Providence, 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EB62E-F316-CAB7-84C5-7D0EAB4C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934142"/>
            <a:ext cx="7588155" cy="14140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900" b="1" dirty="0">
                <a:solidFill>
                  <a:srgbClr val="FFFFFF"/>
                </a:solidFill>
              </a:rPr>
              <a:t>An Analysis of Calls for Service by the </a:t>
            </a:r>
          </a:p>
          <a:p>
            <a:pPr>
              <a:lnSpc>
                <a:spcPct val="110000"/>
              </a:lnSpc>
            </a:pPr>
            <a:r>
              <a:rPr lang="en-US" sz="2900" b="1" dirty="0">
                <a:solidFill>
                  <a:srgbClr val="FFFFFF"/>
                </a:solidFill>
              </a:rPr>
              <a:t>East Providence Police Department</a:t>
            </a:r>
          </a:p>
          <a:p>
            <a:pPr>
              <a:lnSpc>
                <a:spcPct val="110000"/>
              </a:lnSpc>
            </a:pPr>
            <a:endParaRPr lang="en-US" sz="20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FFFFFF"/>
                </a:solidFill>
              </a:rPr>
              <a:t>Captain Michael Rapoza</a:t>
            </a:r>
          </a:p>
        </p:txBody>
      </p:sp>
    </p:spTree>
    <p:extLst>
      <p:ext uri="{BB962C8B-B14F-4D97-AF65-F5344CB8AC3E}">
        <p14:creationId xmlns:p14="http://schemas.microsoft.com/office/powerpoint/2010/main" val="3593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C813-2539-494C-7C7F-2D411B47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22" y="849085"/>
            <a:ext cx="4182757" cy="5179925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Calls for Service (CFS)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3FF9F-A3F0-B055-DDC6-5E8ADFE4F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025" y="901873"/>
            <a:ext cx="5855475" cy="5705605"/>
          </a:xfrm>
        </p:spPr>
        <p:txBody>
          <a:bodyPr anchor="ctr">
            <a:normAutofit/>
          </a:bodyPr>
          <a:lstStyle/>
          <a:p>
            <a:r>
              <a:rPr lang="en-US" sz="1800" dirty="0"/>
              <a:t>Assault</a:t>
            </a:r>
          </a:p>
          <a:p>
            <a:r>
              <a:rPr lang="en-US" sz="1800" dirty="0"/>
              <a:t>Assist Fire/Rescue</a:t>
            </a:r>
          </a:p>
          <a:p>
            <a:r>
              <a:rPr lang="en-US" sz="1800" dirty="0"/>
              <a:t>Check the Wellbeing</a:t>
            </a:r>
          </a:p>
          <a:p>
            <a:r>
              <a:rPr lang="en-US" sz="1800" dirty="0"/>
              <a:t>Disturbance (domestic, verbal, physical, etc.)</a:t>
            </a:r>
          </a:p>
          <a:p>
            <a:r>
              <a:rPr lang="en-US" sz="1800" dirty="0"/>
              <a:t>Follow Up Investigations</a:t>
            </a:r>
          </a:p>
          <a:p>
            <a:r>
              <a:rPr lang="en-US" sz="1800" dirty="0"/>
              <a:t>Intoxicated Persons</a:t>
            </a:r>
          </a:p>
          <a:p>
            <a:r>
              <a:rPr lang="en-US" sz="1800" dirty="0"/>
              <a:t>Loud Noise Complaints</a:t>
            </a:r>
          </a:p>
          <a:p>
            <a:r>
              <a:rPr lang="en-US" sz="1800" dirty="0"/>
              <a:t>Motor Vehicle Stop</a:t>
            </a:r>
          </a:p>
          <a:p>
            <a:r>
              <a:rPr lang="en-US" sz="1800" dirty="0"/>
              <a:t>Psychological Problem/Suicidal</a:t>
            </a:r>
          </a:p>
          <a:p>
            <a:r>
              <a:rPr lang="en-US" sz="1800" dirty="0"/>
              <a:t>Sex Offenses</a:t>
            </a:r>
          </a:p>
          <a:p>
            <a:r>
              <a:rPr lang="en-US" sz="1800" dirty="0"/>
              <a:t>Suspicious Person/Vehicle</a:t>
            </a:r>
          </a:p>
          <a:p>
            <a:r>
              <a:rPr lang="en-US" sz="1800" dirty="0"/>
              <a:t>Warrant Service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939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32AB-367D-A141-0774-75DD3318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Arrests and Investigations Associated with 400 Newport Avenue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EB2D-8969-01F3-FDB1-6B12FB710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strong armed robbery suspects staying at the Rumford Motor Inn (RMI) violently robbed a local business owner making a cash deposit at a Newport Avenue bank.</a:t>
            </a:r>
          </a:p>
          <a:p>
            <a:r>
              <a:rPr lang="en-US" dirty="0"/>
              <a:t>After a verbal disturbance in a neighboring community, a suspect drove to the RMI and fired several rounds into the building. </a:t>
            </a:r>
          </a:p>
          <a:p>
            <a:r>
              <a:rPr lang="en-US" dirty="0"/>
              <a:t>Several suspects wanted in large precious metal theft rings in the city and surrounding communities were staying at the RMI.</a:t>
            </a:r>
          </a:p>
          <a:p>
            <a:r>
              <a:rPr lang="en-US" dirty="0"/>
              <a:t>48 separate investigations by the Special Investigations Unit (Narcotics Division) at this address.</a:t>
            </a:r>
          </a:p>
          <a:p>
            <a:r>
              <a:rPr lang="en-US" dirty="0"/>
              <a:t>Numerous documented violent gang members frequent the location. An overwhelming majority of these gang members have previous narcotics trafficking and firearms related arrests.  </a:t>
            </a:r>
          </a:p>
        </p:txBody>
      </p:sp>
    </p:spTree>
    <p:extLst>
      <p:ext uri="{BB962C8B-B14F-4D97-AF65-F5344CB8AC3E}">
        <p14:creationId xmlns:p14="http://schemas.microsoft.com/office/powerpoint/2010/main" val="280339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AA4A-7C08-142D-BD72-8FB57AC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Arrests and Investigations Associated with 400 Newport Avenue (2023)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CE93A-B31E-07E9-3DD7-F6D2BCCF1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1715532"/>
            <a:ext cx="10653579" cy="4838616"/>
          </a:xfrm>
        </p:spPr>
        <p:txBody>
          <a:bodyPr>
            <a:normAutofit/>
          </a:bodyPr>
          <a:lstStyle/>
          <a:p>
            <a:r>
              <a:rPr lang="en-US" dirty="0"/>
              <a:t>Countless RMI individuals walking into surrounding residential neighborhood and local business parking lots to meet with narcotics dealers.</a:t>
            </a:r>
          </a:p>
          <a:p>
            <a:r>
              <a:rPr lang="en-US" dirty="0"/>
              <a:t>Narcotics dealers have traveled from Providence, Fall River, Boston, and New York to deliver narcotics.</a:t>
            </a:r>
          </a:p>
          <a:p>
            <a:r>
              <a:rPr lang="en-US" dirty="0"/>
              <a:t>Alarming increase in crystal methamphetamine users and sales.</a:t>
            </a:r>
          </a:p>
          <a:p>
            <a:r>
              <a:rPr lang="en-US" dirty="0"/>
              <a:t>Well known location for prostitution and human trafficking through online websites.</a:t>
            </a:r>
          </a:p>
          <a:p>
            <a:r>
              <a:rPr lang="en-US" dirty="0"/>
              <a:t>Recent increases of motor vehicle thefts in the Rumford section of the city had ties to individuals renting rooms at RMI.</a:t>
            </a:r>
          </a:p>
          <a:p>
            <a:r>
              <a:rPr lang="en-US" dirty="0"/>
              <a:t>Most recently a male suspect was taken into custody with nearly 200 stolen items from vehicles and homes in East Providence and local communities in Rhode Island and Massachusetts.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6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A734-F1E0-21A5-30ED-FD066938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Calls for Service</a:t>
            </a:r>
            <a:br>
              <a:rPr lang="en-US" dirty="0"/>
            </a:br>
            <a:r>
              <a:rPr lang="en-US" sz="1800" dirty="0"/>
              <a:t>*Does not include all calls associated with RMI/400 Newport Avenue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D86F134-88B5-847A-42FF-AA57BC504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08267"/>
              </p:ext>
            </p:extLst>
          </p:nvPr>
        </p:nvGraphicFramePr>
        <p:xfrm>
          <a:off x="680930" y="2443065"/>
          <a:ext cx="1065371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1237">
                  <a:extLst>
                    <a:ext uri="{9D8B030D-6E8A-4147-A177-3AD203B41FA5}">
                      <a16:colId xmlns:a16="http://schemas.microsoft.com/office/drawing/2014/main" val="1657742733"/>
                    </a:ext>
                  </a:extLst>
                </a:gridCol>
                <a:gridCol w="3551237">
                  <a:extLst>
                    <a:ext uri="{9D8B030D-6E8A-4147-A177-3AD203B41FA5}">
                      <a16:colId xmlns:a16="http://schemas.microsoft.com/office/drawing/2014/main" val="3758763360"/>
                    </a:ext>
                  </a:extLst>
                </a:gridCol>
                <a:gridCol w="3551237">
                  <a:extLst>
                    <a:ext uri="{9D8B030D-6E8A-4147-A177-3AD203B41FA5}">
                      <a16:colId xmlns:a16="http://schemas.microsoft.com/office/drawing/2014/main" val="2578434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Calls for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98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2020 (COVID-19)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9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22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27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4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38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9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1A8E-6CAE-FBAE-9930-2C7C7E60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481" y="800783"/>
            <a:ext cx="8278891" cy="1323867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Strain on Department Resources and Community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1906-1EFD-E031-8F58-BBA3FDFFC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481" y="2495774"/>
            <a:ext cx="8278892" cy="3273426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All calls to this location require a minimum of a two-officer response due to office safety concerns. CFS usually require a response from a supervisor as well.</a:t>
            </a:r>
          </a:p>
          <a:p>
            <a:r>
              <a:rPr lang="en-US" sz="1800" dirty="0"/>
              <a:t>Reduces the number of officers available for other response needs in the Rumford section of the city.</a:t>
            </a:r>
          </a:p>
          <a:p>
            <a:r>
              <a:rPr lang="en-US" sz="1800" dirty="0"/>
              <a:t>Vagrant and transient individuals associates with the RMI walking in the surrounding neighborhoods and loitering at local businesses.</a:t>
            </a:r>
          </a:p>
          <a:p>
            <a:r>
              <a:rPr lang="en-US" sz="1800" dirty="0"/>
              <a:t>Extremely dangerous individuals frequenting the RMI to deliver narcotics, partake in criminal activity, and victimize residents via property crimes. </a:t>
            </a:r>
          </a:p>
          <a:p>
            <a:r>
              <a:rPr lang="en-US" sz="1800" dirty="0"/>
              <a:t>RMI is a well-known location by people experiencing homelessness or inexpensive location to use narcotics or partake in human trafficking and prostitution.</a:t>
            </a:r>
          </a:p>
        </p:txBody>
      </p:sp>
    </p:spTree>
    <p:extLst>
      <p:ext uri="{BB962C8B-B14F-4D97-AF65-F5344CB8AC3E}">
        <p14:creationId xmlns:p14="http://schemas.microsoft.com/office/powerpoint/2010/main" val="232658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1BBD-6B38-CFA2-0BF5-63C101F5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3" y="1681144"/>
            <a:ext cx="4233334" cy="20611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/>
              <a:t>Questions/Concerns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65F42152-39AF-1A6D-3399-BC28452E6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593016"/>
            <a:ext cx="5676899" cy="5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95782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491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Neue Haas Grotesk Text Pro</vt:lpstr>
      <vt:lpstr>VanillaVTI</vt:lpstr>
      <vt:lpstr>Rumford Motor Inn 400 Newport Avenue East Providence, RI</vt:lpstr>
      <vt:lpstr>Calls for Service (CFS) Reasons</vt:lpstr>
      <vt:lpstr>Recent Arrests and Investigations Associated with 400 Newport Avenue (2023)</vt:lpstr>
      <vt:lpstr>Recent Arrests and Investigations Associated with 400 Newport Avenue (2023) Cont.</vt:lpstr>
      <vt:lpstr>Calls for Service *Does not include all calls associated with RMI/400 Newport Avenue</vt:lpstr>
      <vt:lpstr>Strain on Department Resources and Community Safety</vt:lpstr>
      <vt:lpstr>Questions/Concerns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Rumford Motor Inn 400 Newport Avenue East Providence, RI</dc:title>
  <dc:creator>Michael Rapoza</dc:creator>
  <cp:lastModifiedBy>Michael Rapoza</cp:lastModifiedBy>
  <cp:revision>3</cp:revision>
  <cp:lastPrinted>2023-11-21T21:03:07Z</cp:lastPrinted>
  <dcterms:created xsi:type="dcterms:W3CDTF">2023-11-21T12:44:48Z</dcterms:created>
  <dcterms:modified xsi:type="dcterms:W3CDTF">2023-11-21T21:43:11Z</dcterms:modified>
</cp:coreProperties>
</file>